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73EFD7-A02A-423D-8C87-4F66F8DF9EFB}" v="3" dt="2026-07-21T15:56:32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B1E1B-6F09-8699-9095-12DBCC254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A669B-C740-647C-F52B-624CDB469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A4852-95D5-6643-98CC-52F820DEB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0DAE6-4349-0EDA-ECAA-91F96DC4B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1834F-2143-3833-FF68-CFA99028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49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C4BB5-0922-C9D3-3582-47981E5A3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87D5E-A387-3BDB-8213-2A99AE223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1F272-AF1A-35E0-DED0-3A47FBFD5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2C6B8-8037-98F5-B3B3-BE2C4714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42D61-B5DF-C035-229E-A42700ACD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13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9988-A04E-32DA-15EF-DD69EB39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2857-23F3-FCAD-361B-87DB3FB26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727BE-9DF8-F0ED-C263-5D0A9274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58F41-4FDE-5AA7-2605-8C154D3F1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EB87E-27EA-6127-DBD4-B061D8A5F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47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7AAAB-BD43-E8EB-B4BA-5BC1C20AE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1B394-B3C3-58C6-D05C-901BA7E929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48528B-B48D-3E48-E3B4-DB17DAB45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FE1B8-04BC-624F-912F-D0B468E5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9A3265-3D8B-7D98-C57D-95804D2F0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B2D00-4076-7CD5-5D32-58A7CF86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681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487E9-C57F-4957-70F1-F1D9851E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E65BC-AA9C-F766-A7D8-2A1953474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C2F2CE-E516-5EC8-52E3-89B789E38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9C4957-A37C-79B9-4939-CE140C40A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2D3014-8272-6D54-7C93-E6DA60BD8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FE4498-8C78-84BC-7893-D33AA743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2CFB39-C5D2-357A-20A7-8C8CEFAD5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2F1101-97CB-3E2A-F8EA-35BEFC73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582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BC643-B521-CF41-82CF-CF36E45EE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9606FA-9A4C-767F-4C73-457EDE42E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45B5D-1A6C-4729-4995-73C1D9B62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8F4432-448A-7F7B-B3BF-E0C936D2B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09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E46E5A-350D-AB39-AA71-CAF21FAA1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6A9E90-DFCE-E54C-6B46-9A55D8D2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0816C-437E-4A5F-166A-F201C6B7E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869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98E53-EADB-FE33-1924-2FF33D38F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90497-8B99-FA66-F76F-A1AB09EB6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7F21F-3C61-59BE-86F5-CA9B097B0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3EC89-23AF-656C-A421-1FB0588A5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99957-F688-7C94-E09F-DC98CC4C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15BA6C-1391-BDAE-EDAF-8E5566C0E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47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D7104-790E-F958-0221-A33EEC831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6DA8F-10BD-10CB-97C6-BD1F104C4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7FFA-6BCC-B145-06B5-EDC9B03E7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7C4BD-F7C0-E54A-F357-D1970E7BB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92F0B-4E85-6321-91B1-2097BB89C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FBC0C-123B-AFDC-98F4-611298135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8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1A7ED-140C-F5B8-6FAD-5A28F912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7FE41-BBE2-C8BE-77BD-558400EFC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33DB2-CE9E-AA15-D696-A4EA642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A5F5B-4B2D-A75E-DB87-EC7B39AA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D9E6B-6659-29D7-DCEC-B526F6A7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39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85F3FF-76EF-B6E8-5718-7850AB7F2F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333506-28FE-E86C-8CD4-C3858DEAB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868D7-773F-6633-3F4C-88F1A565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7A09E-7185-4D87-575A-2D3C801DF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DAE1F-0FE2-C3EC-F8CF-9E3748BF9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37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E71F33-4B54-1517-46B3-E631573E1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0B768-27D0-7305-72C1-21D00C0AC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90478-B680-F34A-524C-DCABC5EC5E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9D0314-45A6-43F3-894A-3CCA6F07733B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D0471-AE01-0F61-CF3C-71602A9D0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CA067-E072-D47D-F154-DDE3A5ACA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F9E335-3CCA-4CB8-8CB4-66C830104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1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322804-0A9A-0BB8-9B01-17C03FA67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7" y="-205046"/>
            <a:ext cx="10885251" cy="725683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55C4A5-6398-B88B-4059-F315AFC5F60E}"/>
              </a:ext>
            </a:extLst>
          </p:cNvPr>
          <p:cNvSpPr/>
          <p:nvPr/>
        </p:nvSpPr>
        <p:spPr>
          <a:xfrm>
            <a:off x="882595" y="898497"/>
            <a:ext cx="437321" cy="31248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3B298A5-F3BF-4344-08B2-2E4EBA0A1C5B}"/>
              </a:ext>
            </a:extLst>
          </p:cNvPr>
          <p:cNvCxnSpPr>
            <a:cxnSpLocks/>
          </p:cNvCxnSpPr>
          <p:nvPr/>
        </p:nvCxnSpPr>
        <p:spPr>
          <a:xfrm>
            <a:off x="682988" y="308692"/>
            <a:ext cx="0" cy="372121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7E8A286-24D6-CB88-3E23-DBB269644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223433"/>
              </p:ext>
            </p:extLst>
          </p:nvPr>
        </p:nvGraphicFramePr>
        <p:xfrm>
          <a:off x="1176797" y="4261899"/>
          <a:ext cx="5184246" cy="453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4246">
                  <a:extLst>
                    <a:ext uri="{9D8B030D-6E8A-4147-A177-3AD203B41FA5}">
                      <a16:colId xmlns:a16="http://schemas.microsoft.com/office/drawing/2014/main" val="2814468052"/>
                    </a:ext>
                  </a:extLst>
                </a:gridCol>
              </a:tblGrid>
              <a:tr h="22661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841"/>
                  </a:ext>
                </a:extLst>
              </a:tr>
              <a:tr h="22661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7870 mm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583320"/>
                  </a:ext>
                </a:extLst>
              </a:tr>
            </a:tbl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0E8A432-1A02-6B78-0D1A-EA83ABD31BB7}"/>
              </a:ext>
            </a:extLst>
          </p:cNvPr>
          <p:cNvCxnSpPr>
            <a:cxnSpLocks/>
          </p:cNvCxnSpPr>
          <p:nvPr/>
        </p:nvCxnSpPr>
        <p:spPr>
          <a:xfrm>
            <a:off x="4043248" y="4564049"/>
            <a:ext cx="1872522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012A0E-922F-9D70-65FC-10E9C774BF2F}"/>
              </a:ext>
            </a:extLst>
          </p:cNvPr>
          <p:cNvCxnSpPr/>
          <p:nvPr/>
        </p:nvCxnSpPr>
        <p:spPr>
          <a:xfrm flipH="1">
            <a:off x="1677725" y="4564049"/>
            <a:ext cx="1820849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B6197012-8128-FD5C-A64C-60988F29A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52934"/>
              </p:ext>
            </p:extLst>
          </p:nvPr>
        </p:nvGraphicFramePr>
        <p:xfrm>
          <a:off x="716117" y="302150"/>
          <a:ext cx="548139" cy="3721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8139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37212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18CC69-7C25-19AF-5A5C-444F4E2CD14C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3160642" y="4134935"/>
            <a:ext cx="560568" cy="769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6052804-E453-5525-6B57-57117D40EC39}"/>
              </a:ext>
            </a:extLst>
          </p:cNvPr>
          <p:cNvSpPr txBox="1"/>
          <p:nvPr/>
        </p:nvSpPr>
        <p:spPr>
          <a:xfrm>
            <a:off x="2389277" y="4004130"/>
            <a:ext cx="7713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3020 mm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5EF4582-C62A-CBB1-286F-EC08BAB267B5}"/>
              </a:ext>
            </a:extLst>
          </p:cNvPr>
          <p:cNvCxnSpPr>
            <a:stCxn id="25" idx="1"/>
          </p:cNvCxnSpPr>
          <p:nvPr/>
        </p:nvCxnSpPr>
        <p:spPr>
          <a:xfrm flipH="1">
            <a:off x="1701577" y="4134935"/>
            <a:ext cx="687700" cy="769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FF97A43-B804-73DE-DADA-672C1825C0F2}"/>
              </a:ext>
            </a:extLst>
          </p:cNvPr>
          <p:cNvSpPr txBox="1"/>
          <p:nvPr/>
        </p:nvSpPr>
        <p:spPr>
          <a:xfrm>
            <a:off x="3991956" y="4012351"/>
            <a:ext cx="756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2210 mm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0E72D27-F45F-3ECE-E763-6312B4527276}"/>
              </a:ext>
            </a:extLst>
          </p:cNvPr>
          <p:cNvCxnSpPr/>
          <p:nvPr/>
        </p:nvCxnSpPr>
        <p:spPr>
          <a:xfrm>
            <a:off x="3721210" y="4219989"/>
            <a:ext cx="1265010" cy="716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0F1ADD8-4CB5-128B-38A7-B717BC15B81D}"/>
              </a:ext>
            </a:extLst>
          </p:cNvPr>
          <p:cNvSpPr txBox="1"/>
          <p:nvPr/>
        </p:nvSpPr>
        <p:spPr>
          <a:xfrm>
            <a:off x="3888187" y="3030279"/>
            <a:ext cx="7168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Door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890 mm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2240 mm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9F6E705-5C47-742F-2714-04149F11E62A}"/>
              </a:ext>
            </a:extLst>
          </p:cNvPr>
          <p:cNvSpPr txBox="1"/>
          <p:nvPr/>
        </p:nvSpPr>
        <p:spPr>
          <a:xfrm>
            <a:off x="4972352" y="3065545"/>
            <a:ext cx="10150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Garage Door 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220 mm Wide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2020 mm High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52E4DD-DD9D-F8A8-A855-DDA9F3920818}"/>
              </a:ext>
            </a:extLst>
          </p:cNvPr>
          <p:cNvSpPr txBox="1"/>
          <p:nvPr/>
        </p:nvSpPr>
        <p:spPr>
          <a:xfrm>
            <a:off x="5855199" y="2995013"/>
            <a:ext cx="338554" cy="62453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2720 mm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260C522-7959-10FC-6D02-99CED09A40F5}"/>
              </a:ext>
            </a:extLst>
          </p:cNvPr>
          <p:cNvCxnSpPr/>
          <p:nvPr/>
        </p:nvCxnSpPr>
        <p:spPr>
          <a:xfrm>
            <a:off x="5915770" y="2608028"/>
            <a:ext cx="0" cy="13961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916C5FDC-77DC-1FB7-A229-F85E39347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004260"/>
              </p:ext>
            </p:extLst>
          </p:nvPr>
        </p:nvGraphicFramePr>
        <p:xfrm>
          <a:off x="5400616" y="1937611"/>
          <a:ext cx="338551" cy="6207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551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62078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1180 mm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B8AE2DA-3A96-D337-8A23-8D98D28074B8}"/>
              </a:ext>
            </a:extLst>
          </p:cNvPr>
          <p:cNvCxnSpPr/>
          <p:nvPr/>
        </p:nvCxnSpPr>
        <p:spPr>
          <a:xfrm flipV="1">
            <a:off x="5398940" y="1892410"/>
            <a:ext cx="0" cy="711184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4D73399-60C7-A49B-57B0-EA0023FD6795}"/>
              </a:ext>
            </a:extLst>
          </p:cNvPr>
          <p:cNvCxnSpPr>
            <a:cxnSpLocks/>
          </p:cNvCxnSpPr>
          <p:nvPr/>
        </p:nvCxnSpPr>
        <p:spPr>
          <a:xfrm>
            <a:off x="4552789" y="1892410"/>
            <a:ext cx="11244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F73CFEE-E496-C5D5-43C3-B31FB09CD74E}"/>
              </a:ext>
            </a:extLst>
          </p:cNvPr>
          <p:cNvCxnSpPr>
            <a:cxnSpLocks/>
          </p:cNvCxnSpPr>
          <p:nvPr/>
        </p:nvCxnSpPr>
        <p:spPr>
          <a:xfrm>
            <a:off x="1343770" y="3515801"/>
            <a:ext cx="11244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3B7E32D-8592-217F-64B5-FC8BFEF402E7}"/>
              </a:ext>
            </a:extLst>
          </p:cNvPr>
          <p:cNvCxnSpPr>
            <a:cxnSpLocks/>
          </p:cNvCxnSpPr>
          <p:nvPr/>
        </p:nvCxnSpPr>
        <p:spPr>
          <a:xfrm flipV="1">
            <a:off x="1599542" y="3515801"/>
            <a:ext cx="0" cy="514101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5F92BDA0-F43A-A5C1-DAD8-3B470A45C4A9}"/>
              </a:ext>
            </a:extLst>
          </p:cNvPr>
          <p:cNvSpPr txBox="1"/>
          <p:nvPr/>
        </p:nvSpPr>
        <p:spPr>
          <a:xfrm>
            <a:off x="1013877" y="3614665"/>
            <a:ext cx="6877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940 mm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347AC6F-FEB2-B025-C822-9FDE980854D9}"/>
              </a:ext>
            </a:extLst>
          </p:cNvPr>
          <p:cNvSpPr txBox="1"/>
          <p:nvPr/>
        </p:nvSpPr>
        <p:spPr>
          <a:xfrm>
            <a:off x="2315019" y="2869373"/>
            <a:ext cx="10438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Window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2400 mm Wide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1350 mm High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2133500-A731-5368-5518-311BD1CBAFBD}"/>
              </a:ext>
            </a:extLst>
          </p:cNvPr>
          <p:cNvSpPr txBox="1"/>
          <p:nvPr/>
        </p:nvSpPr>
        <p:spPr>
          <a:xfrm>
            <a:off x="2303624" y="1282956"/>
            <a:ext cx="10438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Window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2400 mm Wide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1030 mm High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F8596D0-63BC-7B2A-1A70-407F83D64E08}"/>
              </a:ext>
            </a:extLst>
          </p:cNvPr>
          <p:cNvSpPr txBox="1"/>
          <p:nvPr/>
        </p:nvSpPr>
        <p:spPr>
          <a:xfrm>
            <a:off x="3750960" y="1295065"/>
            <a:ext cx="96051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Window</a:t>
            </a:r>
          </a:p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1200 mm Wide</a:t>
            </a:r>
          </a:p>
          <a:p>
            <a:pPr algn="ctr"/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1350 mm High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409E6D6-5948-7E85-A1DD-7DF335250447}"/>
              </a:ext>
            </a:extLst>
          </p:cNvPr>
          <p:cNvSpPr txBox="1"/>
          <p:nvPr/>
        </p:nvSpPr>
        <p:spPr>
          <a:xfrm>
            <a:off x="1666504" y="202158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UPVC Cladding</a:t>
            </a:r>
          </a:p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470 mm Wide</a:t>
            </a:r>
          </a:p>
          <a:p>
            <a:pPr algn="ctr"/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1030 mm High 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3318737-36EC-F5D6-E56B-B5B594F097E0}"/>
              </a:ext>
            </a:extLst>
          </p:cNvPr>
          <p:cNvCxnSpPr>
            <a:stCxn id="63" idx="2"/>
          </p:cNvCxnSpPr>
          <p:nvPr/>
        </p:nvCxnSpPr>
        <p:spPr>
          <a:xfrm>
            <a:off x="2119513" y="663823"/>
            <a:ext cx="1522184" cy="74355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517E115B-CEED-614A-21FA-77D6A0354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928681"/>
              </p:ext>
            </p:extLst>
          </p:nvPr>
        </p:nvGraphicFramePr>
        <p:xfrm>
          <a:off x="5025976" y="481409"/>
          <a:ext cx="363608" cy="8202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608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8202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1330 mm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67559916-7D9E-49A2-BC6B-978E50675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152180"/>
              </p:ext>
            </p:extLst>
          </p:nvPr>
        </p:nvGraphicFramePr>
        <p:xfrm>
          <a:off x="5255812" y="302150"/>
          <a:ext cx="536609" cy="1545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6609">
                  <a:extLst>
                    <a:ext uri="{9D8B030D-6E8A-4147-A177-3AD203B41FA5}">
                      <a16:colId xmlns:a16="http://schemas.microsoft.com/office/drawing/2014/main" val="2814468052"/>
                    </a:ext>
                  </a:extLst>
                </a:gridCol>
              </a:tblGrid>
              <a:tr h="64333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841"/>
                  </a:ext>
                </a:extLst>
              </a:tr>
              <a:tr h="9017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583320"/>
                  </a:ext>
                </a:extLst>
              </a:tr>
            </a:tbl>
          </a:graphicData>
        </a:graphic>
      </p:graphicFrame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9ADC50C-8954-C3C4-9DD4-85437B954A24}"/>
              </a:ext>
            </a:extLst>
          </p:cNvPr>
          <p:cNvCxnSpPr>
            <a:cxnSpLocks/>
          </p:cNvCxnSpPr>
          <p:nvPr/>
        </p:nvCxnSpPr>
        <p:spPr>
          <a:xfrm>
            <a:off x="4667980" y="1223105"/>
            <a:ext cx="11244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1225EE50-3B4B-9F90-7F04-CB92EA75A401}"/>
              </a:ext>
            </a:extLst>
          </p:cNvPr>
          <p:cNvCxnSpPr>
            <a:cxnSpLocks/>
          </p:cNvCxnSpPr>
          <p:nvPr/>
        </p:nvCxnSpPr>
        <p:spPr>
          <a:xfrm>
            <a:off x="5383046" y="432990"/>
            <a:ext cx="0" cy="7982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8A53AC8F-9FFE-A25A-BDEE-FFF4D85FCB36}"/>
              </a:ext>
            </a:extLst>
          </p:cNvPr>
          <p:cNvCxnSpPr>
            <a:cxnSpLocks/>
          </p:cNvCxnSpPr>
          <p:nvPr/>
        </p:nvCxnSpPr>
        <p:spPr>
          <a:xfrm>
            <a:off x="1353046" y="2737899"/>
            <a:ext cx="11244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D8A1F58-0883-F54C-835F-38DBC12F885A}"/>
              </a:ext>
            </a:extLst>
          </p:cNvPr>
          <p:cNvCxnSpPr>
            <a:cxnSpLocks/>
          </p:cNvCxnSpPr>
          <p:nvPr/>
        </p:nvCxnSpPr>
        <p:spPr>
          <a:xfrm>
            <a:off x="1353046" y="1892410"/>
            <a:ext cx="11244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D5EDFCE9-14F0-7BCD-9412-FA1E58094191}"/>
              </a:ext>
            </a:extLst>
          </p:cNvPr>
          <p:cNvCxnSpPr/>
          <p:nvPr/>
        </p:nvCxnSpPr>
        <p:spPr>
          <a:xfrm>
            <a:off x="1666504" y="1892410"/>
            <a:ext cx="0" cy="84548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607CA00-B309-3215-922C-1D6014FEB577}"/>
              </a:ext>
            </a:extLst>
          </p:cNvPr>
          <p:cNvCxnSpPr>
            <a:cxnSpLocks/>
          </p:cNvCxnSpPr>
          <p:nvPr/>
        </p:nvCxnSpPr>
        <p:spPr>
          <a:xfrm>
            <a:off x="1597597" y="2737899"/>
            <a:ext cx="0" cy="78444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B22B2E87-D564-73A6-8667-3AD07CAC03B8}"/>
              </a:ext>
            </a:extLst>
          </p:cNvPr>
          <p:cNvSpPr txBox="1"/>
          <p:nvPr/>
        </p:nvSpPr>
        <p:spPr>
          <a:xfrm>
            <a:off x="-33875" y="2130950"/>
            <a:ext cx="716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5414 mm</a:t>
            </a:r>
            <a:endParaRPr lang="en-GB" sz="10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9BF9761-C9B7-F0BC-554C-3536B4C766FF}"/>
              </a:ext>
            </a:extLst>
          </p:cNvPr>
          <p:cNvSpPr txBox="1"/>
          <p:nvPr/>
        </p:nvSpPr>
        <p:spPr>
          <a:xfrm>
            <a:off x="933655" y="3007009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1350 mm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88AFFE-C1C3-7534-E404-A12CDF450927}"/>
              </a:ext>
            </a:extLst>
          </p:cNvPr>
          <p:cNvSpPr txBox="1"/>
          <p:nvPr/>
        </p:nvSpPr>
        <p:spPr>
          <a:xfrm>
            <a:off x="970059" y="2180735"/>
            <a:ext cx="7168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1610 mm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119533D-78CB-A218-E15C-121DAE692EB2}"/>
              </a:ext>
            </a:extLst>
          </p:cNvPr>
          <p:cNvCxnSpPr>
            <a:cxnSpLocks/>
          </p:cNvCxnSpPr>
          <p:nvPr/>
        </p:nvCxnSpPr>
        <p:spPr>
          <a:xfrm>
            <a:off x="3320008" y="432990"/>
            <a:ext cx="241915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3" name="Table 92">
            <a:extLst>
              <a:ext uri="{FF2B5EF4-FFF2-40B4-BE49-F238E27FC236}">
                <a16:creationId xmlns:a16="http://schemas.microsoft.com/office/drawing/2014/main" id="{7955A666-5C65-042D-D525-7CDCE2383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073244"/>
              </p:ext>
            </p:extLst>
          </p:nvPr>
        </p:nvGraphicFramePr>
        <p:xfrm>
          <a:off x="6301870" y="202157"/>
          <a:ext cx="629425" cy="3801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9425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38019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171A4153-0511-50BA-1FFA-954C2E1AF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431536"/>
              </p:ext>
            </p:extLst>
          </p:nvPr>
        </p:nvGraphicFramePr>
        <p:xfrm>
          <a:off x="10659185" y="202157"/>
          <a:ext cx="650221" cy="23562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221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235623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CF3A90E2-D611-25BE-717A-1E008C6D0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335835"/>
              </p:ext>
            </p:extLst>
          </p:nvPr>
        </p:nvGraphicFramePr>
        <p:xfrm>
          <a:off x="8794144" y="114938"/>
          <a:ext cx="2469772" cy="187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9772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18721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  <p:graphicFrame>
        <p:nvGraphicFramePr>
          <p:cNvPr id="99" name="Table 98">
            <a:extLst>
              <a:ext uri="{FF2B5EF4-FFF2-40B4-BE49-F238E27FC236}">
                <a16:creationId xmlns:a16="http://schemas.microsoft.com/office/drawing/2014/main" id="{B6A2B4EC-9E9A-B92D-0272-1BEF0B0329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434438"/>
              </p:ext>
            </p:extLst>
          </p:nvPr>
        </p:nvGraphicFramePr>
        <p:xfrm>
          <a:off x="3429849" y="132945"/>
          <a:ext cx="2469772" cy="1872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9772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18721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5B71B4FB-97BD-6EAC-6733-64A6D35C2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645532"/>
              </p:ext>
            </p:extLst>
          </p:nvPr>
        </p:nvGraphicFramePr>
        <p:xfrm>
          <a:off x="6474373" y="4214639"/>
          <a:ext cx="4222127" cy="5032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22127">
                  <a:extLst>
                    <a:ext uri="{9D8B030D-6E8A-4147-A177-3AD203B41FA5}">
                      <a16:colId xmlns:a16="http://schemas.microsoft.com/office/drawing/2014/main" val="2814468052"/>
                    </a:ext>
                  </a:extLst>
                </a:gridCol>
              </a:tblGrid>
              <a:tr h="250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5190 mm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841"/>
                  </a:ext>
                </a:extLst>
              </a:tr>
              <a:tr h="1679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583320"/>
                  </a:ext>
                </a:extLst>
              </a:tr>
            </a:tbl>
          </a:graphicData>
        </a:graphic>
      </p:graphicFrame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5B21F02-7D56-641B-97A2-582DF79F7266}"/>
              </a:ext>
            </a:extLst>
          </p:cNvPr>
          <p:cNvCxnSpPr>
            <a:cxnSpLocks/>
          </p:cNvCxnSpPr>
          <p:nvPr/>
        </p:nvCxnSpPr>
        <p:spPr>
          <a:xfrm>
            <a:off x="7132408" y="4037070"/>
            <a:ext cx="0" cy="63614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FC94E6FD-11FD-B366-877B-2612238CB687}"/>
              </a:ext>
            </a:extLst>
          </p:cNvPr>
          <p:cNvCxnSpPr>
            <a:cxnSpLocks/>
          </p:cNvCxnSpPr>
          <p:nvPr/>
        </p:nvCxnSpPr>
        <p:spPr>
          <a:xfrm>
            <a:off x="10338109" y="4004436"/>
            <a:ext cx="0" cy="63614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51C66C1-1231-1343-8D37-6CB8F829CA84}"/>
              </a:ext>
            </a:extLst>
          </p:cNvPr>
          <p:cNvCxnSpPr>
            <a:cxnSpLocks/>
          </p:cNvCxnSpPr>
          <p:nvPr/>
        </p:nvCxnSpPr>
        <p:spPr>
          <a:xfrm>
            <a:off x="8905461" y="4265740"/>
            <a:ext cx="143264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ACB10A04-EDED-6E50-996C-043257DA99E1}"/>
              </a:ext>
            </a:extLst>
          </p:cNvPr>
          <p:cNvCxnSpPr>
            <a:cxnSpLocks/>
          </p:cNvCxnSpPr>
          <p:nvPr/>
        </p:nvCxnSpPr>
        <p:spPr>
          <a:xfrm flipH="1">
            <a:off x="7132408" y="4265740"/>
            <a:ext cx="116611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6" name="Table 115">
            <a:extLst>
              <a:ext uri="{FF2B5EF4-FFF2-40B4-BE49-F238E27FC236}">
                <a16:creationId xmlns:a16="http://schemas.microsoft.com/office/drawing/2014/main" id="{62AA95ED-CE3A-EDE8-7E12-2A5806DBE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218001"/>
              </p:ext>
            </p:extLst>
          </p:nvPr>
        </p:nvGraphicFramePr>
        <p:xfrm>
          <a:off x="4439459" y="6421219"/>
          <a:ext cx="1921584" cy="2074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1584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2074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effectLst/>
                        </a:rPr>
                        <a:t>0   0.5   1.0   1.5   2.0   2.5   m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B6BBDA-9E2B-7B0E-ADCD-F19321D22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959045"/>
              </p:ext>
            </p:extLst>
          </p:nvPr>
        </p:nvGraphicFramePr>
        <p:xfrm>
          <a:off x="1529742" y="5465452"/>
          <a:ext cx="2840628" cy="1402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0628">
                  <a:extLst>
                    <a:ext uri="{9D8B030D-6E8A-4147-A177-3AD203B41FA5}">
                      <a16:colId xmlns:a16="http://schemas.microsoft.com/office/drawing/2014/main" val="2135643363"/>
                    </a:ext>
                  </a:extLst>
                </a:gridCol>
              </a:tblGrid>
              <a:tr h="1392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Property: 10 Heron Close, Calne, SN11 8PJ Applicant: Alison Day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Planning Ref: PL/2026/03956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Drawing Title: Existing &amp; Proposed Front Elevations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Required Scale: 1:50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Date: 21 July 2026</a:t>
                      </a: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597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177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354a9e9-04e0-4fbe-8fdd-b4fb9d0616e3}" enabled="1" method="Standard" siteId="{f0033efe-d82e-4c5f-a712-3a3948bb453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114</Words>
  <Application>Microsoft Office PowerPoint</Application>
  <PresentationFormat>Widescreen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Alison Day</dc:creator>
  <cp:lastModifiedBy>Alison Day</cp:lastModifiedBy>
  <cp:revision>3</cp:revision>
  <dcterms:created xsi:type="dcterms:W3CDTF">2026-07-21T14:42:09Z</dcterms:created>
  <dcterms:modified xsi:type="dcterms:W3CDTF">2026-07-29T07:38:41Z</dcterms:modified>
</cp:coreProperties>
</file>